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779" r:id="rId6"/>
    <p:sldId id="683" r:id="rId7"/>
    <p:sldId id="781" r:id="rId8"/>
    <p:sldId id="782" r:id="rId9"/>
    <p:sldId id="685" r:id="rId10"/>
    <p:sldId id="686" r:id="rId11"/>
    <p:sldId id="694" r:id="rId12"/>
    <p:sldId id="695" r:id="rId13"/>
    <p:sldId id="696" r:id="rId14"/>
    <p:sldId id="698" r:id="rId15"/>
    <p:sldId id="699" r:id="rId16"/>
    <p:sldId id="700" r:id="rId17"/>
    <p:sldId id="704" r:id="rId18"/>
    <p:sldId id="702" r:id="rId19"/>
    <p:sldId id="703" r:id="rId20"/>
    <p:sldId id="706" r:id="rId21"/>
    <p:sldId id="708" r:id="rId22"/>
    <p:sldId id="709" r:id="rId23"/>
    <p:sldId id="710" r:id="rId24"/>
    <p:sldId id="712" r:id="rId25"/>
    <p:sldId id="715" r:id="rId26"/>
    <p:sldId id="716" r:id="rId27"/>
    <p:sldId id="790" r:id="rId28"/>
    <p:sldId id="720" r:id="rId29"/>
    <p:sldId id="721" r:id="rId30"/>
    <p:sldId id="789" r:id="rId31"/>
    <p:sldId id="797" r:id="rId32"/>
    <p:sldId id="791" r:id="rId33"/>
    <p:sldId id="792" r:id="rId34"/>
    <p:sldId id="793" r:id="rId35"/>
    <p:sldId id="794" r:id="rId36"/>
    <p:sldId id="795" r:id="rId37"/>
    <p:sldId id="788" r:id="rId38"/>
    <p:sldId id="785" r:id="rId39"/>
    <p:sldId id="723" r:id="rId40"/>
    <p:sldId id="724" r:id="rId41"/>
    <p:sldId id="796" r:id="rId42"/>
    <p:sldId id="725" r:id="rId43"/>
    <p:sldId id="726" r:id="rId44"/>
    <p:sldId id="787" r:id="rId45"/>
    <p:sldId id="733" r:id="rId46"/>
    <p:sldId id="739" r:id="rId47"/>
    <p:sldId id="740" r:id="rId48"/>
    <p:sldId id="741" r:id="rId49"/>
    <p:sldId id="734" r:id="rId50"/>
    <p:sldId id="742" r:id="rId51"/>
    <p:sldId id="736" r:id="rId52"/>
    <p:sldId id="799" r:id="rId53"/>
    <p:sldId id="735" r:id="rId54"/>
    <p:sldId id="743" r:id="rId55"/>
    <p:sldId id="800" r:id="rId56"/>
    <p:sldId id="745" r:id="rId57"/>
    <p:sldId id="746" r:id="rId58"/>
    <p:sldId id="801" r:id="rId59"/>
    <p:sldId id="744" r:id="rId60"/>
    <p:sldId id="802" r:id="rId61"/>
    <p:sldId id="752" r:id="rId62"/>
    <p:sldId id="754" r:id="rId63"/>
    <p:sldId id="749" r:id="rId64"/>
    <p:sldId id="753" r:id="rId65"/>
    <p:sldId id="755" r:id="rId66"/>
    <p:sldId id="773" r:id="rId67"/>
    <p:sldId id="777" r:id="rId68"/>
    <p:sldId id="756" r:id="rId69"/>
    <p:sldId id="757" r:id="rId70"/>
    <p:sldId id="774" r:id="rId71"/>
    <p:sldId id="776" r:id="rId72"/>
    <p:sldId id="759" r:id="rId73"/>
    <p:sldId id="760" r:id="rId74"/>
    <p:sldId id="761" r:id="rId75"/>
    <p:sldId id="762" r:id="rId76"/>
    <p:sldId id="763" r:id="rId77"/>
    <p:sldId id="764" r:id="rId78"/>
    <p:sldId id="765" r:id="rId79"/>
    <p:sldId id="766" r:id="rId80"/>
    <p:sldId id="767" r:id="rId81"/>
    <p:sldId id="768" r:id="rId82"/>
    <p:sldId id="769" r:id="rId83"/>
    <p:sldId id="770" r:id="rId84"/>
    <p:sldId id="68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10-05T10:59:41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10125 0,'-17'0'94,"-1"0"-94,0 0 15,-17 0-15,18 0 16,-1 0-16,-17 0 16,-1 0-16,1 0 15,0 0 1,17 0-16,-17 0 15,0 0-15,-1 0 0,1 0 16,0 0 0,0 0-16,17 0 15,-17 0-15,-1 0 16,19 0-16,-1 0 0,-17 0 16,-1 0-1,19 0-15,-18 0 0,-1 0 16,1 0-16,17 0 0,1 0 15,-19 0-15,19 0 16,-18 0-16,-1 0 16,19 0-16,-1 0 15,-17 0-15,17 0 16,0 0 0,1 0-16,-1 17 15,1-17 1,-1 18-16,0-18 15,1 0-15,-1 0 16,0 0 0,1 0-16,-1 18 15,0-1 1,1-17 0,-1 0-16,18 18 0,-18-18 15,1 18-15,-1-1 16,1 1-1,-1-18 1,0 0-16,1 0 0,-1 0 16,18 17-16,-18 1 15,1-18-15,-1 0 16,0 18-16,1-1 16,-1-17-16,18 18 15,-17 0 1,-1-18-16,0 17 15,18 1-15,-17-18 16,-1 18-16,0-1 16,18 1-16,-17-18 0,-1 18 15,18-1-15,-18-17 16,1 18-16,-1-1 16,1 1-1,17 0 1,-18-1-1,18 1-15,-18 17 16,1 1 0,-1 16-16,0-34 15,18 0-15,0-1 16,-17 1-16,17 0 0,-18-1 16,18 1 15,0 0-16,0-1 1,0 1 31,0-1-31,0 1-1,0 0 1,0-1-1,0 1 1,0 0-16,0-1 16,18 1 15,-18 0-31,0-1 16,17 1-16,-17 0 15,18-1-15,0 1 16,-1-1-1,1 1-15,-18 0 16,18-18-16,-1 17 16,1-17-16,-18 18 0,17-18 15,1 0-15,0 35 16,35-35-16,-18 18 16,0 0-16,0-1 15,36 1-15,0 17 0,-1-17 16,-17-1-16,0 1 15,-18-18-15,18 18 16,-18-18-16,1 17 16,-19-17-16,19 0 0,-1 0 15,-17 0-15,34 0 16,-16 0-16,-1 0 16,0 0-1,1 0-15,-19 0 0,1 0 16,-1 0-1,1 0-15,17 0 16,1 0-16,-19 0 16,1 0-16,17 0 15,-17 0-15,0 0 16,17 0-16,-18 0 16,1 0-16,0 0 15,17 0-15,-17 0 16,17 0-16,0 0 0,0 0 15,-17 0-15,0 0 16,17 0-16,-17-17 16,17 17-16,0 0 15,0 0-15,-17-18 0,17 18 16,1-18-16,-1 18 16,18 0-16,-18-17 15,0 17-15,18-18 16,-17 18-16,17-18 0,-1 18 15,-16-17-15,-1 17 16,0 0-16,-17-18 16,17 18-16,-35-17 15,35 17-15,-17 0 16,0 0-16,-1 0 0,1-18 16,0 18-16,-1 0 15,1 0-15,0-18 16,17 18-16,-17-17 15,-1 17-15,1 0 16,17 0-16,-35-18 16,18 18-16,-1-18 15,19 18-15,-19 0 0,1 0 16,17 0-16,-17-17 16,-1 17-1,1 0 1,0 0-16,-1 0 15,1 0 1,-18-18 0,18 18-1,-18-18-15,17 18 16,-17-17 0,18 17-16,0-18 0,-1 1 15,1 17 16,-1-18-15,-17 0-16,0 1 31,0-1 47,0 0-62,0 1-16,0-1 16,-17 0-1,17 1-15,0-1 0,0 0 16,0 1-16,-18 17 16,18-18 15,-17 1-31,17-1 15,-18 0-15,0 1 16,1-1-16,-1 0 16,0 1-16,1-1 15,-1-17-15,-17 35 16,17-18-16,1 1 16,-1-1-16,0 0 15,1 1-15,-1 17 16,0-18-16,1 0 15,-1 1 1,0-1-16,1 0 16,-1 1-16,1 17 0,-1 0 15,18-18-15,-18 1 16,1 17 0,-1 0-16,0-18 15,1 18-15,-1-18 16,18 1-16,-18-1 15,1 18-15,-1-18 16,0 18-16,1-17 16,-1 17-16,1 0 15,-1-18 1,0 18-16,1-18 16,-1 1-1,0 17 1,1-18-16,-1 18 0,0-18 15,18 1 1,-17 17-16,-1 0 16,1 0 31,-1 0-32,0-18 1,18 1-16,-17 17 15,-1-18-15,0 18 16,1 0 15,-1 0-31,0 0 47,18-18-47,-17 18 16,-1 0-16,1-17 15,-1 17 1,0 0 0,1 0-16,-1 0 15,0 0-15,1 0 16,-1 0 0,0 0-1,1-18 1,-1 18 31,0 0 31,1 0-63,-1 0 17,1 0-32,-1 0 15,0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10-05T11:01:33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8625 11800 0,'0'-17'47,"0"-1"-16,-17 18-16,17-17-15,-18-1 16,1 18-16,-19-18 16,1 1-16,-18-1 15,18 18-15,-36 0 16,18-18-16,18 18 16,0-17-16,-1 17 15,19-18-15,-1 18 0,-17 0 16,0 0-16,-1-18 15,19 18-15,-19 0 16,1 0-16,18 0 16,-36 0-16,35 0 15,0-17-15,-17 17 16,17 0-16,1 0 16,-1 0-16,0 0 15,1 0 1,-1 0-16,1 0 15,-1 0-15,0 0 16,1 0 0,-1 0-16,0 0 0,-17 0 15,17 0-15,-17 0 16,18 0 0,-1 0-16,-17 0 0,17 0 15,0 0 1,1 0-16,-19 0 15,1 0 1,18 0-16,-1 0 16,0 0-16,1 0 0,-1 0 15,0 0-15,-17 0 16,17 17-16,1-17 16,-1 0-16,0 0 15,1 0-15,-1 0 16,1 0-1,-1 0 1,0 0 0,1 0-1,-1 0-15,-17 0 16,-1 0-16,19 0 16,-1 0-16,-17 0 15,17 0-15,-17 0 0,17 0 16,-17 0-16,17 0 15,1 0 1,-1 0-16,1 0 16,-1 0-1,0 0 1,1 0 15,-1 0-15,18 18-16,-18-18 15,1 0 1,-1 0 0,18 18 15,0-1 0,0 1 47,0 0-62,0-1 0,-18 1-1,18 0 1,0-1-16,0 1 47,0-1-32,0 1 1,0 0 0,0-1-16,0 1 15,0 0 1,0-1-1,0 1 1,0 0 0,0-1 109,0 1-110,18-18 1,-18 17-16,18 1 31,-18 0-31,0-1 16,0 1-16,17-18 15,-17 18-15,0-1 32,0 1-17,18-18 1,-18 18-16,0-1 16,18-17-1,-18 18-15,0-1 16,0 1 15,17-18-15,-17 18-16,18-18 15,-18 17-15,18-17 16,-18 18 0,17-18-16,1 18 15,-1-18-15,1 17 16,0-17-1,-1 0-15,-17 18 16,18-18-16,0 18 16,-1-18-16,1 0 15,0 0 1,-1 0 0,1 0-16,-1 0 15,1 0-15,0 0 16,-1 0-16,19 0 15,-19 0-15,1 0 16,17 0-16,-17-18 16,-1 18-16,19 0 15,-19 0-15,1 0 16,17 0 0,-17-18-16,0 18 15,-1 0-15,19 0 16,-19 0-16,36 0 15,-35-17 1,-1 17-16,1 0 16,35-18-16,-18 18 15,0 0-15,1 0 16,-19 0 0,19 0-16,-1 0 0,-17 0 15,17 0-15,-18 0 16,1 0-16,0 0 15,17 0-15,-17 0 16,17 0 0,-17 0-16,35 0 15,-36 0-15,18 0 16,1 0-16,-19 0 16,1 0-16,0 0 15,17 0-15,-17 0 16,17 0-1,0 0-15,-17 0 0,17 0 16,0 0-16,1 0 16,-19 0-1,18 0-15,-17 0 0,0 0 16,17 0 0,-17 0-16,-1 0 15,1 0-15,0 0 0,-1 0 16,1 0-1,0 0-15,-1 0 16,1 0-16,-1 0 31,1 0-15,-18-18 78,0 1-79,18 17 1,-18-18-16,17 18 0,-17-18 16,18 1-16,-18-1 15,18 18 1,-18-17-16,0-1 15,0 0 1,0 1 0,0-1 77,0-17-77,0 17 0,0 0-1,0 1-15,0-1 16,-18 1-16,18-1 31,0 0-15,-18 1-1,18-1 48,-17 0-63,17 1 16,-18-1-1,18 0 1,0 1-1,0-1-15,-18 18 16,18-17 0,0-1-1,-17 18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10-05T11:06:45.1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22260 15646 0,'18'0'78,"17"-18"-62,0 18 15,-17 0-15,0 0-1,-1-18 1,1 18 0,-18-17-1,18 17-15,-1 0 0,1 0 16,0 0 0,-1 0-1,1 0-15,0-18 31,-1 18-15,1 0-16,-1 0 16,1 0-16,0 0 15,-1 0 1,1 0-16,0-17 16,-1 17-16,1 0 15,0 0 1,-1 0-1,1-18-15,-1 18 0,1 0 16,0 0 0,-1 0-16,-17-18 15,18 18-15,0 0 16,-1 0 0,1 0-1,0 0 1,-1 0 124,1 0-124,-1 0 31,1 0-31,0 18-1,-1-18 16,1 0-15,-18 18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10-05T11:06:48.1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22260 15981 0,'18'0'31,"35"-18"-31,-18 1 16,-35-1-16,35 0 16,1 1-16,-1-1 15,-17 18-15,-1-18 16,1 18 0,0-17-16,-1 17 0,-17-18 15,18 18-15,-1 0 31,1 0-31,0 0 0,-1 0 16,1 0 0,0 0-1,-1 0-15,1 0 16,0 0-16,-1 0 16,1 0-1,-1 0-15,1 0 16,0 0-1,17 0-15,0 0 16,-17 0 0,0 0-1,-1 0-15,1 0 16,-1 0 0,1 0-1,0 0 16,-1 0-15,1 0 0,0 0-1,-1 0 1,1 18 46,0-18-30,-18 17-17,17-17 32,-17 18-47,18-18 16,0 0-1,-18 18 17,0-1 311,-18 1-327,0-18 15,1 0-31,-1 0 32,18 18-32,-18-1 15,1-17 1,17 18-16,-36-18 15,19 17-15,-1-17 0,0 0 16,1 0-16,-1 0 16,-35 18-1,36-18-15,-1 0 16,0 0 0,1 0-1,-1 0 1,0 0-1,1 0 1,-1 18 31,1-18-47,-19 17 16,-17 1-1,18 0-15,0-18 0,0 17 16,-36 1-16,53 0 15,1-18-15,-1 0 16,0 17-16,1-17 16,-1 0-1,0 0 17,1 0-32,-1 0 625,1-17-532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3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0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5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F294-6E2D-4596-8FC7-F2F0B448DD7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34E34-06C1-42AA-9982-129A8A67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ubramanyam.vemala@capgemini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bbugh/aws-qld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4.xml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iql.org/tutorial.html" TargetMode="External"/><Relationship Id="rId3" Type="http://schemas.openxmlformats.org/officeDocument/2006/relationships/hyperlink" Target="https://docs.aws.amazon.com/qldb/index.html" TargetMode="External"/><Relationship Id="rId7" Type="http://schemas.openxmlformats.org/officeDocument/2006/relationships/hyperlink" Target="https://docs.aws.amazon.com/qldb/latest/developerguide/getting-started.java.tutorial.html" TargetMode="External"/><Relationship Id="rId2" Type="http://schemas.openxmlformats.org/officeDocument/2006/relationships/hyperlink" Target="https://aws.amazon.com/qld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qldb/latest/developerguide/ql-reference.docs.html" TargetMode="External"/><Relationship Id="rId5" Type="http://schemas.openxmlformats.org/officeDocument/2006/relationships/hyperlink" Target="https://docs.aws.amazon.com/qldb/latest/developerguide/what-is.html" TargetMode="External"/><Relationship Id="rId4" Type="http://schemas.openxmlformats.org/officeDocument/2006/relationships/hyperlink" Target="https://aws.amazon.com/qldb/features/" TargetMode="External"/><Relationship Id="rId9" Type="http://schemas.openxmlformats.org/officeDocument/2006/relationships/hyperlink" Target="https://aws.amazon.com/qldb/faq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591" y="1015999"/>
            <a:ext cx="9528390" cy="1185333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rgbClr val="C00000"/>
                </a:solidFill>
              </a:rPr>
              <a:t>AWS – </a:t>
            </a:r>
            <a:r>
              <a:rPr lang="pt-BR" sz="3600" b="1" dirty="0">
                <a:solidFill>
                  <a:srgbClr val="C00000"/>
                </a:solidFill>
              </a:rPr>
              <a:t>Amazon Quantum Ledger Database (QLDB</a:t>
            </a:r>
            <a:r>
              <a:rPr lang="pt-BR" sz="3600" b="1" dirty="0" smtClean="0">
                <a:solidFill>
                  <a:srgbClr val="C00000"/>
                </a:solidFill>
              </a:rPr>
              <a:t>)</a:t>
            </a:r>
            <a:r>
              <a:rPr lang="en-US" sz="3600" b="1" dirty="0">
                <a:solidFill>
                  <a:srgbClr val="C00000"/>
                </a:solidFill>
              </a:rPr>
              <a:t/>
            </a:r>
            <a:br>
              <a:rPr lang="en-US" sz="3600" b="1" dirty="0">
                <a:solidFill>
                  <a:srgbClr val="C00000"/>
                </a:solidFill>
              </a:rPr>
            </a:br>
            <a:r>
              <a:rPr lang="en-US" sz="3600" dirty="0" smtClean="0">
                <a:solidFill>
                  <a:srgbClr val="C00000"/>
                </a:solidFill>
              </a:rPr>
              <a:t>– </a:t>
            </a:r>
            <a:r>
              <a:rPr lang="en-US" sz="3600" dirty="0" smtClean="0">
                <a:solidFill>
                  <a:srgbClr val="FF0000"/>
                </a:solidFill>
              </a:rPr>
              <a:t>Hands-on guide/ Case Study/ Use Case.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9591" y="2455333"/>
            <a:ext cx="8968409" cy="198966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B0F0"/>
                </a:solidFill>
              </a:rPr>
              <a:t>Mr. Subramanyam Tirumani Vemala</a:t>
            </a:r>
          </a:p>
          <a:p>
            <a:pPr algn="l"/>
            <a:r>
              <a:rPr lang="en-US" dirty="0">
                <a:solidFill>
                  <a:srgbClr val="00B0F0"/>
                </a:solidFill>
                <a:hlinkClick r:id="rId2"/>
              </a:rPr>
              <a:t>s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ubramanyam.vemala@capgemini.com</a:t>
            </a:r>
            <a:endParaRPr lang="en-US" dirty="0" smtClean="0">
              <a:solidFill>
                <a:srgbClr val="00B0F0"/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4" name="Picture 3" descr="https://images.youracclaim.com/size/220x220/images/b158bae7-462e-4c2c-92e6-d7a0b4cdb6c6/AWS-SolArchitect-Professiona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1" y="336444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images.youracclaim.com/size/220x220/images/6774b3bf-7a82-4d40-a2d1-86b412635bae/AWS-SolArchitect-Associat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30" y="3364441"/>
            <a:ext cx="94615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images.youracclaim.com/size/220x220/images/536167dd-c888-44b8-8aad-b7577a8862f3/AWS-DevOpsEngineer-Professional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80" y="335809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4.jpg@01D677AF.8660C7C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30" y="3358091"/>
            <a:ext cx="914400" cy="93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7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of the Created Ledger: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6061"/>
            <a:ext cx="10515600" cy="38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Step-2</a:t>
            </a:r>
            <a:r>
              <a:rPr lang="en-US" dirty="0" smtClean="0">
                <a:solidFill>
                  <a:srgbClr val="FF0000"/>
                </a:solidFill>
              </a:rPr>
              <a:t>: Go to Query Editor – choose the Ledger: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486" y="1825625"/>
            <a:ext cx="55850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Query executed, Customers table is created: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044" y="1825625"/>
            <a:ext cx="65219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Query executed, Policies table is created: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044" y="1825625"/>
            <a:ext cx="65219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1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Query executed, Claims table is created: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044" y="1825625"/>
            <a:ext cx="65219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Step-3</a:t>
            </a:r>
            <a:r>
              <a:rPr lang="en-US" dirty="0" smtClean="0">
                <a:solidFill>
                  <a:srgbClr val="FF0000"/>
                </a:solidFill>
              </a:rPr>
              <a:t>: Create Indexes on all the tables: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519" y="1825625"/>
            <a:ext cx="6480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</a:t>
            </a:r>
            <a:r>
              <a:rPr lang="en-US" dirty="0" smtClean="0">
                <a:solidFill>
                  <a:srgbClr val="FF0000"/>
                </a:solidFill>
              </a:rPr>
              <a:t>Index </a:t>
            </a:r>
            <a:r>
              <a:rPr lang="en-US" dirty="0">
                <a:solidFill>
                  <a:srgbClr val="FF0000"/>
                </a:solidFill>
              </a:rPr>
              <a:t>on the </a:t>
            </a:r>
            <a:r>
              <a:rPr lang="en-US" dirty="0" smtClean="0">
                <a:solidFill>
                  <a:srgbClr val="FF0000"/>
                </a:solidFill>
              </a:rPr>
              <a:t>Customers table: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044" y="1825625"/>
            <a:ext cx="65219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Index on the </a:t>
            </a:r>
            <a:r>
              <a:rPr lang="en-US" dirty="0" smtClean="0">
                <a:solidFill>
                  <a:srgbClr val="FF0000"/>
                </a:solidFill>
              </a:rPr>
              <a:t>Policies table as below: Similarly create the index on the Claims table.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764" y="1825625"/>
            <a:ext cx="6080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Step-4</a:t>
            </a:r>
            <a:r>
              <a:rPr lang="en-US" sz="3200" dirty="0" smtClean="0">
                <a:solidFill>
                  <a:srgbClr val="FF0000"/>
                </a:solidFill>
              </a:rPr>
              <a:t>: Insert the sample data on all the three tables. Scripts are pushed in my </a:t>
            </a:r>
            <a:r>
              <a:rPr lang="en-US" sz="3200" dirty="0" err="1" smtClean="0">
                <a:solidFill>
                  <a:srgbClr val="FF0000"/>
                </a:solidFill>
              </a:rPr>
              <a:t>github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branch https://github.com/subbugh/aws-qldb: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03" y="1825625"/>
            <a:ext cx="87475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Sample data is inserted into the Customers table and three </a:t>
            </a:r>
            <a:r>
              <a:rPr lang="en-US" dirty="0" err="1" smtClean="0">
                <a:solidFill>
                  <a:srgbClr val="FF0000"/>
                </a:solidFill>
              </a:rPr>
              <a:t>DocumentID’s</a:t>
            </a:r>
            <a:r>
              <a:rPr lang="en-US" dirty="0" smtClean="0">
                <a:solidFill>
                  <a:srgbClr val="FF0000"/>
                </a:solidFill>
              </a:rPr>
              <a:t> are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698" y="1825625"/>
            <a:ext cx="55846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QLDB Features: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Immutable and </a:t>
            </a:r>
            <a:r>
              <a:rPr lang="en-US" b="1" dirty="0" smtClean="0">
                <a:solidFill>
                  <a:srgbClr val="0070C0"/>
                </a:solidFill>
              </a:rPr>
              <a:t>Transparent</a:t>
            </a:r>
            <a:r>
              <a:rPr lang="en-US" dirty="0" smtClean="0">
                <a:solidFill>
                  <a:srgbClr val="0070C0"/>
                </a:solidFill>
              </a:rPr>
              <a:t>: Append-only </a:t>
            </a:r>
            <a:r>
              <a:rPr lang="en-US" dirty="0">
                <a:solidFill>
                  <a:srgbClr val="0070C0"/>
                </a:solidFill>
              </a:rPr>
              <a:t>journal and Easy access to change history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Cryptographically </a:t>
            </a:r>
            <a:r>
              <a:rPr lang="en-US" b="1" dirty="0" smtClean="0">
                <a:solidFill>
                  <a:srgbClr val="0070C0"/>
                </a:solidFill>
              </a:rPr>
              <a:t>Verifiable</a:t>
            </a:r>
            <a:r>
              <a:rPr lang="en-US" dirty="0" smtClean="0">
                <a:solidFill>
                  <a:srgbClr val="0070C0"/>
                </a:solidFill>
              </a:rPr>
              <a:t>: Allows </a:t>
            </a:r>
            <a:r>
              <a:rPr lang="en-US" dirty="0">
                <a:solidFill>
                  <a:srgbClr val="0070C0"/>
                </a:solidFill>
              </a:rPr>
              <a:t>to verify the </a:t>
            </a:r>
            <a:r>
              <a:rPr lang="en-US" dirty="0" err="1">
                <a:solidFill>
                  <a:srgbClr val="0070C0"/>
                </a:solidFill>
              </a:rPr>
              <a:t>the</a:t>
            </a:r>
            <a:r>
              <a:rPr lang="en-US" dirty="0">
                <a:solidFill>
                  <a:srgbClr val="0070C0"/>
                </a:solidFill>
              </a:rPr>
              <a:t> changes, through the History called as Digest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err="1" smtClean="0">
                <a:solidFill>
                  <a:srgbClr val="0070C0"/>
                </a:solidFill>
              </a:rPr>
              <a:t>Serverless</a:t>
            </a:r>
            <a:r>
              <a:rPr lang="en-US" dirty="0" smtClean="0">
                <a:solidFill>
                  <a:srgbClr val="0070C0"/>
                </a:solidFill>
              </a:rPr>
              <a:t>: Easy </a:t>
            </a:r>
            <a:r>
              <a:rPr lang="en-US" dirty="0">
                <a:solidFill>
                  <a:srgbClr val="0070C0"/>
                </a:solidFill>
              </a:rPr>
              <a:t>to Scale, Easy setup and Easy Monitoring and metrics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Easy to </a:t>
            </a:r>
            <a:r>
              <a:rPr lang="en-US" b="1" dirty="0" smtClean="0">
                <a:solidFill>
                  <a:srgbClr val="0070C0"/>
                </a:solidFill>
              </a:rPr>
              <a:t>Use</a:t>
            </a:r>
            <a:r>
              <a:rPr lang="en-US" dirty="0" smtClean="0">
                <a:solidFill>
                  <a:srgbClr val="0070C0"/>
                </a:solidFill>
              </a:rPr>
              <a:t>: Uses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PartiQL</a:t>
            </a:r>
            <a:r>
              <a:rPr lang="en-US" dirty="0">
                <a:solidFill>
                  <a:srgbClr val="0070C0"/>
                </a:solidFill>
              </a:rPr>
              <a:t> as SQL for querying. Which is a Document-oriented data model with the Transactional Consistency and ACID Semantics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Streaming Capability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Sample data is inserted into the </a:t>
            </a:r>
            <a:r>
              <a:rPr lang="en-US" dirty="0" smtClean="0">
                <a:solidFill>
                  <a:srgbClr val="FF0000"/>
                </a:solidFill>
              </a:rPr>
              <a:t>Policies table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relevant </a:t>
            </a:r>
            <a:r>
              <a:rPr lang="en-US" dirty="0" err="1" smtClean="0">
                <a:solidFill>
                  <a:srgbClr val="FF0000"/>
                </a:solidFill>
              </a:rPr>
              <a:t>DocumentID’s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are created: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641" y="1825625"/>
            <a:ext cx="4798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Sample data is inserted into the </a:t>
            </a:r>
            <a:r>
              <a:rPr lang="en-US" dirty="0" smtClean="0">
                <a:solidFill>
                  <a:srgbClr val="FF0000"/>
                </a:solidFill>
              </a:rPr>
              <a:t>Claims table </a:t>
            </a:r>
            <a:r>
              <a:rPr lang="en-US" dirty="0">
                <a:solidFill>
                  <a:srgbClr val="FF0000"/>
                </a:solidFill>
              </a:rPr>
              <a:t>and relevant </a:t>
            </a:r>
            <a:r>
              <a:rPr lang="en-US" dirty="0" err="1">
                <a:solidFill>
                  <a:srgbClr val="FF0000"/>
                </a:solidFill>
              </a:rPr>
              <a:t>DocumentID’s</a:t>
            </a:r>
            <a:r>
              <a:rPr lang="en-US" dirty="0">
                <a:solidFill>
                  <a:srgbClr val="FF0000"/>
                </a:solidFill>
              </a:rPr>
              <a:t> are created: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563" y="1825625"/>
            <a:ext cx="5580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the list of Recent Queries: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940" y="1825625"/>
            <a:ext cx="5900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the list of Saved queries: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084" y="1825625"/>
            <a:ext cx="98058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85191"/>
            <a:ext cx="10515600" cy="5391772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Step-5: </a:t>
            </a:r>
            <a:r>
              <a:rPr lang="en-US" dirty="0">
                <a:solidFill>
                  <a:srgbClr val="FF0000"/>
                </a:solidFill>
              </a:rPr>
              <a:t>Query the tables on the ledger.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Step-6: </a:t>
            </a:r>
            <a:r>
              <a:rPr lang="en-US" dirty="0">
                <a:solidFill>
                  <a:srgbClr val="FF0000"/>
                </a:solidFill>
              </a:rPr>
              <a:t>Modify the data on the Ledger.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Step-7: </a:t>
            </a:r>
            <a:r>
              <a:rPr lang="en-US" dirty="0">
                <a:solidFill>
                  <a:srgbClr val="FF0000"/>
                </a:solidFill>
              </a:rPr>
              <a:t>Download a couple of Digest’s after set of Modify transactions.</a:t>
            </a: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The steps 5,6 and 7 are repeated, to generate the sufficient Data for validating the blocks of the transactions. </a:t>
            </a: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SetOfUpdates-1</a:t>
            </a:r>
            <a:r>
              <a:rPr lang="en-US" dirty="0" smtClean="0">
                <a:solidFill>
                  <a:srgbClr val="0070C0"/>
                </a:solidFill>
              </a:rPr>
              <a:t> on the Claims table for the </a:t>
            </a:r>
            <a:r>
              <a:rPr lang="en-US" dirty="0" err="1" smtClean="0">
                <a:solidFill>
                  <a:srgbClr val="0070C0"/>
                </a:solidFill>
              </a:rPr>
              <a:t>ClaimsID</a:t>
            </a:r>
            <a:r>
              <a:rPr lang="en-US" dirty="0" smtClean="0">
                <a:solidFill>
                  <a:srgbClr val="0070C0"/>
                </a:solidFill>
              </a:rPr>
              <a:t>=‘Claim904’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SetOfUpdates-1: 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update </a:t>
            </a:r>
            <a:r>
              <a:rPr lang="en-US" sz="3200" dirty="0">
                <a:solidFill>
                  <a:srgbClr val="FF0000"/>
                </a:solidFill>
              </a:rPr>
              <a:t>Claims set </a:t>
            </a:r>
            <a:r>
              <a:rPr lang="en-US" sz="3200" dirty="0" err="1" smtClean="0">
                <a:solidFill>
                  <a:srgbClr val="FF0000"/>
                </a:solidFill>
              </a:rPr>
              <a:t>PaidAmount</a:t>
            </a:r>
            <a:r>
              <a:rPr lang="en-US" sz="3200" dirty="0" smtClean="0">
                <a:solidFill>
                  <a:srgbClr val="FF0000"/>
                </a:solidFill>
              </a:rPr>
              <a:t>=‘600.00’ </a:t>
            </a:r>
            <a:r>
              <a:rPr lang="en-US" sz="3200" dirty="0">
                <a:solidFill>
                  <a:srgbClr val="FF0000"/>
                </a:solidFill>
              </a:rPr>
              <a:t>where </a:t>
            </a:r>
            <a:r>
              <a:rPr lang="en-US" sz="3200" dirty="0" err="1">
                <a:solidFill>
                  <a:srgbClr val="FF0000"/>
                </a:solidFill>
              </a:rPr>
              <a:t>ClaimID</a:t>
            </a:r>
            <a:r>
              <a:rPr lang="en-US" sz="3200" dirty="0">
                <a:solidFill>
                  <a:srgbClr val="FF0000"/>
                </a:solidFill>
              </a:rPr>
              <a:t>=‘Claim904</a:t>
            </a:r>
            <a:r>
              <a:rPr lang="en-US" sz="3200" dirty="0" smtClean="0">
                <a:solidFill>
                  <a:srgbClr val="FF0000"/>
                </a:solidFill>
              </a:rPr>
              <a:t>’.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975" y="1825625"/>
            <a:ext cx="6076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SetOfUpdates-1: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update Claims set Status=‘In Review’ where </a:t>
            </a:r>
            <a:r>
              <a:rPr lang="en-US" sz="3200" dirty="0" err="1" smtClean="0">
                <a:solidFill>
                  <a:srgbClr val="FF0000"/>
                </a:solidFill>
              </a:rPr>
              <a:t>ClaimID</a:t>
            </a:r>
            <a:r>
              <a:rPr lang="en-US" sz="3200" dirty="0" smtClean="0">
                <a:solidFill>
                  <a:srgbClr val="FF0000"/>
                </a:solidFill>
              </a:rPr>
              <a:t>=‘Claim904’: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975" y="1825625"/>
            <a:ext cx="6076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SetOfUpdates-1: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select * from Claims: See the updated values of </a:t>
            </a:r>
            <a:r>
              <a:rPr lang="en-US" sz="3200" dirty="0" err="1" smtClean="0">
                <a:solidFill>
                  <a:srgbClr val="FF0000"/>
                </a:solidFill>
              </a:rPr>
              <a:t>PaidAmount</a:t>
            </a:r>
            <a:r>
              <a:rPr lang="en-US" sz="3200" dirty="0" smtClean="0">
                <a:solidFill>
                  <a:srgbClr val="FF0000"/>
                </a:solidFill>
              </a:rPr>
              <a:t> and the Status.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393" y="1825625"/>
            <a:ext cx="53452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5496"/>
            <a:ext cx="10515600" cy="5441467"/>
          </a:xfrm>
        </p:spPr>
        <p:txBody>
          <a:bodyPr/>
          <a:lstStyle/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Get the Digest-1, after performing the SetOfUpdates-1 statements as above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Get Digest-1: Choose the Ledger and Click on the Digest.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6614"/>
            <a:ext cx="10515600" cy="32493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070840" y="3645000"/>
              <a:ext cx="1117800" cy="482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480" y="3635640"/>
                <a:ext cx="1136520" cy="5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QLDB Architecture: </a:t>
            </a:r>
            <a:r>
              <a:rPr lang="en-US" dirty="0">
                <a:solidFill>
                  <a:srgbClr val="0070C0"/>
                </a:solidFill>
              </a:rPr>
              <a:t>Streaming </a:t>
            </a:r>
            <a:r>
              <a:rPr lang="en-US" dirty="0" smtClean="0">
                <a:solidFill>
                  <a:srgbClr val="0070C0"/>
                </a:solidFill>
              </a:rPr>
              <a:t>Capability.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346" y="1825625"/>
            <a:ext cx="9903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Specify the path to Save the Digest on your system: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478" y="1825625"/>
            <a:ext cx="7491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Digest-1, is downloaded: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87" y="2391569"/>
            <a:ext cx="98012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Rename the Digest-1, </a:t>
            </a:r>
            <a:r>
              <a:rPr lang="en-US" sz="3600" dirty="0">
                <a:solidFill>
                  <a:srgbClr val="FF0000"/>
                </a:solidFill>
              </a:rPr>
              <a:t>d</a:t>
            </a:r>
            <a:r>
              <a:rPr lang="en-US" sz="3600" dirty="0" smtClean="0">
                <a:solidFill>
                  <a:srgbClr val="FF0000"/>
                </a:solidFill>
              </a:rPr>
              <a:t>ownloaded to a meaningful name, so that which will be easy to verify in the Step-8.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9644"/>
            <a:ext cx="10515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of a downloaded Digest-1: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0574"/>
            <a:ext cx="10515600" cy="28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5130"/>
            <a:ext cx="10515600" cy="538183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Get </a:t>
            </a:r>
            <a:r>
              <a:rPr lang="en-US" dirty="0">
                <a:solidFill>
                  <a:srgbClr val="FF0000"/>
                </a:solidFill>
              </a:rPr>
              <a:t>metadata of Claims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Get metadata of Claims table: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select </a:t>
            </a:r>
            <a:r>
              <a:rPr lang="en-US" dirty="0"/>
              <a:t>* from _</a:t>
            </a:r>
            <a:r>
              <a:rPr lang="en-US" dirty="0" err="1"/>
              <a:t>ql_committed_Claims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435" y="1825625"/>
            <a:ext cx="50511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as Ion for a specific </a:t>
            </a:r>
            <a:r>
              <a:rPr lang="en-US" dirty="0" err="1" smtClean="0">
                <a:solidFill>
                  <a:srgbClr val="FF0000"/>
                </a:solidFill>
              </a:rPr>
              <a:t>ClaimsID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876" y="1825625"/>
            <a:ext cx="95462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Get the metadata ID for a specific </a:t>
            </a:r>
            <a:r>
              <a:rPr lang="en-US" dirty="0" err="1" smtClean="0">
                <a:solidFill>
                  <a:srgbClr val="FF0000"/>
                </a:solidFill>
              </a:rPr>
              <a:t>ClaimsID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719" y="1825625"/>
            <a:ext cx="8906561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49360" y="4172040"/>
              <a:ext cx="788040" cy="267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000" y="4162680"/>
                <a:ext cx="80676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9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4461"/>
            <a:ext cx="10515600" cy="5272502"/>
          </a:xfrm>
        </p:spPr>
        <p:txBody>
          <a:bodyPr/>
          <a:lstStyle/>
          <a:p>
            <a:pPr marL="0" indent="0" algn="ctr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Check </a:t>
            </a:r>
            <a:r>
              <a:rPr lang="en-US" b="1" dirty="0">
                <a:solidFill>
                  <a:srgbClr val="0070C0"/>
                </a:solidFill>
              </a:rPr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history of </a:t>
            </a:r>
            <a:r>
              <a:rPr lang="en-US" b="1" dirty="0" err="1" smtClean="0">
                <a:solidFill>
                  <a:srgbClr val="0070C0"/>
                </a:solidFill>
              </a:rPr>
              <a:t>ClaimID</a:t>
            </a:r>
            <a:r>
              <a:rPr lang="en-US" b="1" dirty="0" smtClean="0">
                <a:solidFill>
                  <a:srgbClr val="0070C0"/>
                </a:solidFill>
              </a:rPr>
              <a:t> using </a:t>
            </a:r>
            <a:r>
              <a:rPr lang="en-US" b="1" dirty="0" err="1" smtClean="0">
                <a:solidFill>
                  <a:srgbClr val="0070C0"/>
                </a:solidFill>
              </a:rPr>
              <a:t>metadataID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Check the history of a </a:t>
            </a:r>
            <a:r>
              <a:rPr lang="en-US" sz="3200" dirty="0" err="1" smtClean="0">
                <a:solidFill>
                  <a:srgbClr val="FF0000"/>
                </a:solidFill>
              </a:rPr>
              <a:t>ClaimsID</a:t>
            </a:r>
            <a:r>
              <a:rPr lang="en-US" sz="3200" dirty="0" smtClean="0">
                <a:solidFill>
                  <a:srgbClr val="FF0000"/>
                </a:solidFill>
              </a:rPr>
              <a:t>, using its metadata ID: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select </a:t>
            </a:r>
            <a:r>
              <a:rPr lang="en-US" sz="3200" dirty="0"/>
              <a:t>* from history(Claims) as c where c.metadata.id='5PLfK5lTW6qENDYq1I8LIb'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780" y="1825625"/>
            <a:ext cx="5144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Details of the Case Study: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An Insurance company.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Schema with three tables (Customers, Policies and Claims), indexes and with sample data.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Claims table will be having multiple Claims. Chosen </a:t>
            </a:r>
            <a:r>
              <a:rPr lang="en-US" b="1" dirty="0" smtClean="0">
                <a:solidFill>
                  <a:srgbClr val="0070C0"/>
                </a:solidFill>
              </a:rPr>
              <a:t>Claim904</a:t>
            </a:r>
            <a:r>
              <a:rPr lang="en-US" dirty="0" smtClean="0">
                <a:solidFill>
                  <a:srgbClr val="0070C0"/>
                </a:solidFill>
              </a:rPr>
              <a:t>, for our case study. Necessary update statements will be ran on the Claim904 of the samples to create the History.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Scripts are available in my </a:t>
            </a:r>
            <a:r>
              <a:rPr lang="en-US" dirty="0" err="1" smtClean="0">
                <a:solidFill>
                  <a:srgbClr val="0070C0"/>
                </a:solidFill>
              </a:rPr>
              <a:t>GitHub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branch, 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://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github.com/subbugh/aws-qldb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Claims table history for a specific </a:t>
            </a:r>
            <a:r>
              <a:rPr lang="en-US" dirty="0" err="1" smtClean="0">
                <a:solidFill>
                  <a:srgbClr val="FF0000"/>
                </a:solidFill>
              </a:rPr>
              <a:t>ClaimsID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46" y="1825625"/>
            <a:ext cx="7609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4643"/>
            <a:ext cx="10515600" cy="53023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Repeat the process of performing update the data on the tables and downloading the Digest’s.</a:t>
            </a: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SetOfUpdates-2</a:t>
            </a:r>
            <a:r>
              <a:rPr lang="en-US" dirty="0" smtClean="0">
                <a:solidFill>
                  <a:srgbClr val="0070C0"/>
                </a:solidFill>
              </a:rPr>
              <a:t>, as below.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SetOfUpdates-2: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update </a:t>
            </a:r>
            <a:r>
              <a:rPr lang="en-US" sz="3200" dirty="0">
                <a:solidFill>
                  <a:srgbClr val="FF0000"/>
                </a:solidFill>
              </a:rPr>
              <a:t>Claims set </a:t>
            </a:r>
            <a:r>
              <a:rPr lang="en-US" sz="3200" dirty="0" err="1">
                <a:solidFill>
                  <a:srgbClr val="FF0000"/>
                </a:solidFill>
              </a:rPr>
              <a:t>PaidAmount</a:t>
            </a:r>
            <a:r>
              <a:rPr lang="en-US" sz="3200" dirty="0">
                <a:solidFill>
                  <a:srgbClr val="FF0000"/>
                </a:solidFill>
              </a:rPr>
              <a:t>='700.00' where </a:t>
            </a:r>
            <a:r>
              <a:rPr lang="en-US" sz="3200" dirty="0" err="1">
                <a:solidFill>
                  <a:srgbClr val="FF0000"/>
                </a:solidFill>
              </a:rPr>
              <a:t>ClaimID</a:t>
            </a:r>
            <a:r>
              <a:rPr lang="en-US" sz="3200" dirty="0">
                <a:solidFill>
                  <a:srgbClr val="FF0000"/>
                </a:solidFill>
              </a:rPr>
              <a:t>=</a:t>
            </a:r>
            <a:r>
              <a:rPr lang="en-US" sz="3200" dirty="0" smtClean="0">
                <a:solidFill>
                  <a:srgbClr val="FF0000"/>
                </a:solidFill>
              </a:rPr>
              <a:t>'Claim904‘: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764" y="1825625"/>
            <a:ext cx="6080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Validate the changes: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263"/>
            <a:ext cx="10515600" cy="43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SetOfUpdates-2: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update </a:t>
            </a:r>
            <a:r>
              <a:rPr lang="en-US" sz="3200" dirty="0">
                <a:solidFill>
                  <a:srgbClr val="FF0000"/>
                </a:solidFill>
              </a:rPr>
              <a:t>Claims set </a:t>
            </a:r>
            <a:r>
              <a:rPr lang="en-US" sz="3200" dirty="0" err="1">
                <a:solidFill>
                  <a:srgbClr val="FF0000"/>
                </a:solidFill>
              </a:rPr>
              <a:t>PaidDate</a:t>
            </a:r>
            <a:r>
              <a:rPr lang="en-US" sz="3200" dirty="0">
                <a:solidFill>
                  <a:srgbClr val="FF0000"/>
                </a:solidFill>
              </a:rPr>
              <a:t>='2020-09-29' where </a:t>
            </a:r>
            <a:r>
              <a:rPr lang="en-US" sz="3200" dirty="0" err="1">
                <a:solidFill>
                  <a:srgbClr val="FF0000"/>
                </a:solidFill>
              </a:rPr>
              <a:t>ClaimID</a:t>
            </a:r>
            <a:r>
              <a:rPr lang="en-US" sz="3200" dirty="0">
                <a:solidFill>
                  <a:srgbClr val="FF0000"/>
                </a:solidFill>
              </a:rPr>
              <a:t>=</a:t>
            </a:r>
            <a:r>
              <a:rPr lang="en-US" sz="3200" dirty="0" smtClean="0">
                <a:solidFill>
                  <a:srgbClr val="FF0000"/>
                </a:solidFill>
              </a:rPr>
              <a:t>'Claim904‘: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764" y="1825625"/>
            <a:ext cx="6080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Validate the changes: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393" y="1825625"/>
            <a:ext cx="5345213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013600" y="5587920"/>
              <a:ext cx="286200" cy="45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7760" y="5524560"/>
                <a:ext cx="317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013600" y="5695920"/>
              <a:ext cx="330840" cy="120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7760" y="5632560"/>
                <a:ext cx="36252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2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SetOfUpdates-2: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update </a:t>
            </a:r>
            <a:r>
              <a:rPr lang="en-US" sz="3200" dirty="0">
                <a:solidFill>
                  <a:srgbClr val="FF0000"/>
                </a:solidFill>
              </a:rPr>
              <a:t>Claims set Status='Processed' where </a:t>
            </a:r>
            <a:r>
              <a:rPr lang="en-US" sz="3200" dirty="0" err="1">
                <a:solidFill>
                  <a:srgbClr val="FF0000"/>
                </a:solidFill>
              </a:rPr>
              <a:t>ClaimID</a:t>
            </a:r>
            <a:r>
              <a:rPr lang="en-US" sz="3200" dirty="0">
                <a:solidFill>
                  <a:srgbClr val="FF0000"/>
                </a:solidFill>
              </a:rPr>
              <a:t>=</a:t>
            </a:r>
            <a:r>
              <a:rPr lang="en-US" sz="3200" dirty="0" smtClean="0">
                <a:solidFill>
                  <a:srgbClr val="FF0000"/>
                </a:solidFill>
              </a:rPr>
              <a:t>'Claim904‘: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764" y="1825625"/>
            <a:ext cx="6080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Crosscheck the updated value in the Claims table: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393" y="1825625"/>
            <a:ext cx="53452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Crosscheck the updated value in the Claims table: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625"/>
            <a:ext cx="10515600" cy="431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4948"/>
            <a:ext cx="10515600" cy="5352015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Get the Digest-2, after the </a:t>
            </a:r>
            <a:r>
              <a:rPr lang="en-US" b="1" dirty="0" smtClean="0">
                <a:solidFill>
                  <a:srgbClr val="0070C0"/>
                </a:solidFill>
              </a:rPr>
              <a:t>SetOfUpdates-2 (</a:t>
            </a:r>
            <a:r>
              <a:rPr lang="en-US" dirty="0" smtClean="0">
                <a:solidFill>
                  <a:srgbClr val="0070C0"/>
                </a:solidFill>
              </a:rPr>
              <a:t>updating the </a:t>
            </a:r>
            <a:r>
              <a:rPr lang="en-US" dirty="0" err="1" smtClean="0">
                <a:solidFill>
                  <a:srgbClr val="0070C0"/>
                </a:solidFill>
              </a:rPr>
              <a:t>PaidAmount</a:t>
            </a:r>
            <a:r>
              <a:rPr lang="en-US" dirty="0" smtClean="0">
                <a:solidFill>
                  <a:srgbClr val="0070C0"/>
                </a:solidFill>
              </a:rPr>
              <a:t>=‘700.00’, </a:t>
            </a:r>
            <a:r>
              <a:rPr lang="en-US" dirty="0" err="1" smtClean="0">
                <a:solidFill>
                  <a:srgbClr val="0070C0"/>
                </a:solidFill>
              </a:rPr>
              <a:t>PaidDate</a:t>
            </a:r>
            <a:r>
              <a:rPr lang="en-US" dirty="0" smtClean="0">
                <a:solidFill>
                  <a:srgbClr val="0070C0"/>
                </a:solidFill>
              </a:rPr>
              <a:t>='2020-09-29' and </a:t>
            </a:r>
            <a:r>
              <a:rPr lang="en-US" dirty="0" err="1" smtClean="0">
                <a:solidFill>
                  <a:srgbClr val="0070C0"/>
                </a:solidFill>
              </a:rPr>
              <a:t>ClaimStatus</a:t>
            </a:r>
            <a:r>
              <a:rPr lang="en-US" dirty="0" smtClean="0">
                <a:solidFill>
                  <a:srgbClr val="0070C0"/>
                </a:solidFill>
              </a:rPr>
              <a:t>=‘Processed’ for the </a:t>
            </a:r>
            <a:r>
              <a:rPr lang="en-US" dirty="0" err="1" smtClean="0">
                <a:solidFill>
                  <a:srgbClr val="0070C0"/>
                </a:solidFill>
              </a:rPr>
              <a:t>ClaimID</a:t>
            </a:r>
            <a:r>
              <a:rPr lang="en-US" dirty="0" smtClean="0">
                <a:solidFill>
                  <a:srgbClr val="0070C0"/>
                </a:solidFill>
              </a:rPr>
              <a:t>=‘Claims904’) is executed.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Steps, Hands-on activity: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a Ledger.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Tables.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Create Indexes on the tables.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Insert Sample data.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Query the tables on the ledger.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Modify the data on the Ledger.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Download a couple of Digest’s after set of Modify transactions.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Verify the </a:t>
            </a:r>
            <a:r>
              <a:rPr lang="en-US" dirty="0" err="1" smtClean="0">
                <a:solidFill>
                  <a:srgbClr val="0070C0"/>
                </a:solidFill>
              </a:rPr>
              <a:t>blockAddress’s</a:t>
            </a:r>
            <a:r>
              <a:rPr lang="en-US" dirty="0" smtClean="0">
                <a:solidFill>
                  <a:srgbClr val="0070C0"/>
                </a:solidFill>
              </a:rPr>
              <a:t> of the transactions of a document in the Ledger.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“Get Digest-2”, after the SetOfUpdates-2.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0847"/>
            <a:ext cx="10515600" cy="32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Rename the downloaded Digest-2 text file to proper name as below: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86854"/>
            <a:ext cx="10515600" cy="22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4765"/>
            <a:ext cx="10515600" cy="5322198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Perform the 3</a:t>
            </a:r>
            <a:r>
              <a:rPr lang="en-US" baseline="30000" dirty="0" smtClean="0">
                <a:solidFill>
                  <a:srgbClr val="0070C0"/>
                </a:solidFill>
              </a:rPr>
              <a:t>rd</a:t>
            </a:r>
            <a:r>
              <a:rPr lang="en-US" dirty="0" smtClean="0">
                <a:solidFill>
                  <a:srgbClr val="0070C0"/>
                </a:solidFill>
              </a:rPr>
              <a:t> Set of Updates, as </a:t>
            </a:r>
            <a:r>
              <a:rPr lang="en-US" b="1" dirty="0" smtClean="0">
                <a:solidFill>
                  <a:srgbClr val="0070C0"/>
                </a:solidFill>
              </a:rPr>
              <a:t>SetOfUpdates-3</a:t>
            </a:r>
            <a:r>
              <a:rPr lang="en-US" dirty="0" smtClean="0">
                <a:solidFill>
                  <a:srgbClr val="0070C0"/>
                </a:solidFill>
              </a:rPr>
              <a:t> for the Claim904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SetOfUpdates-3:</a:t>
            </a:r>
            <a:br>
              <a:rPr lang="en-US" sz="3200" b="1" dirty="0" smtClean="0">
                <a:solidFill>
                  <a:srgbClr val="0070C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update </a:t>
            </a:r>
            <a:r>
              <a:rPr lang="en-US" sz="3200" dirty="0">
                <a:solidFill>
                  <a:srgbClr val="FF0000"/>
                </a:solidFill>
              </a:rPr>
              <a:t>Claims set Status=</a:t>
            </a:r>
            <a:r>
              <a:rPr lang="en-US" sz="3200" dirty="0" smtClean="0">
                <a:solidFill>
                  <a:srgbClr val="FF0000"/>
                </a:solidFill>
              </a:rPr>
              <a:t>'Paid' </a:t>
            </a:r>
            <a:r>
              <a:rPr lang="en-US" sz="3200" dirty="0">
                <a:solidFill>
                  <a:srgbClr val="FF0000"/>
                </a:solidFill>
              </a:rPr>
              <a:t>where </a:t>
            </a:r>
            <a:r>
              <a:rPr lang="en-US" sz="3200" dirty="0" err="1">
                <a:solidFill>
                  <a:srgbClr val="FF0000"/>
                </a:solidFill>
              </a:rPr>
              <a:t>ClaimID</a:t>
            </a:r>
            <a:r>
              <a:rPr lang="en-US" sz="3200" dirty="0">
                <a:solidFill>
                  <a:srgbClr val="FF0000"/>
                </a:solidFill>
              </a:rPr>
              <a:t>='Claim904'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764" y="1825625"/>
            <a:ext cx="6080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Select * from Claims: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393" y="1825625"/>
            <a:ext cx="53452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5496"/>
            <a:ext cx="10515600" cy="5441467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Get the Digest-3, after SetOfUpdates-3</a:t>
            </a:r>
            <a:r>
              <a:rPr lang="en-US" b="1" dirty="0" smtClean="0">
                <a:solidFill>
                  <a:srgbClr val="0070C0"/>
                </a:solidFill>
              </a:rPr>
              <a:t> (</a:t>
            </a:r>
            <a:r>
              <a:rPr lang="en-US" dirty="0" smtClean="0">
                <a:solidFill>
                  <a:srgbClr val="0070C0"/>
                </a:solidFill>
              </a:rPr>
              <a:t>changing the </a:t>
            </a:r>
            <a:r>
              <a:rPr lang="en-US" dirty="0" err="1" smtClean="0">
                <a:solidFill>
                  <a:srgbClr val="0070C0"/>
                </a:solidFill>
              </a:rPr>
              <a:t>ClaimStatus</a:t>
            </a:r>
            <a:r>
              <a:rPr lang="en-US" dirty="0" smtClean="0">
                <a:solidFill>
                  <a:srgbClr val="0070C0"/>
                </a:solidFill>
              </a:rPr>
              <a:t> to Paid)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Get Digest-3, after the claim status updated to Paid for the Claim904: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83450"/>
            <a:ext cx="10515600" cy="22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887"/>
            <a:ext cx="10515600" cy="5342076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Check the History for the </a:t>
            </a:r>
            <a:r>
              <a:rPr lang="en-US" dirty="0" err="1" smtClean="0">
                <a:solidFill>
                  <a:srgbClr val="0070C0"/>
                </a:solidFill>
              </a:rPr>
              <a:t>ClaimsID</a:t>
            </a:r>
            <a:r>
              <a:rPr lang="en-US" dirty="0" smtClean="0">
                <a:solidFill>
                  <a:srgbClr val="0070C0"/>
                </a:solidFill>
              </a:rPr>
              <a:t>, Claim904 in the Claims tables and list down all the Revisions performed for a specific Claims ID as below.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3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select * from history(Claims) as c where c.metadata.id='5PLfK5lTW6qENDYq1I8LIb'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901" y="1825625"/>
            <a:ext cx="42821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Blockaddress</a:t>
            </a:r>
            <a:r>
              <a:rPr lang="en-US" dirty="0" smtClean="0">
                <a:solidFill>
                  <a:srgbClr val="FF0000"/>
                </a:solidFill>
              </a:rPr>
              <a:t> and hash, for </a:t>
            </a:r>
            <a:r>
              <a:rPr lang="en-US" dirty="0">
                <a:solidFill>
                  <a:srgbClr val="FF0000"/>
                </a:solidFill>
              </a:rPr>
              <a:t>a metadata ID=‘5PLfK5lTW6qENDYq1I8LIb’: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34" y="1825625"/>
            <a:ext cx="724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Step-1</a:t>
            </a:r>
            <a:r>
              <a:rPr lang="en-US" dirty="0" smtClean="0">
                <a:solidFill>
                  <a:srgbClr val="FF0000"/>
                </a:solidFill>
              </a:rPr>
              <a:t>: Go to QLDB AWS services: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105" y="1825625"/>
            <a:ext cx="9595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 and metadata for a metadata ID=‘</a:t>
            </a:r>
            <a:r>
              <a:rPr lang="en-US" dirty="0">
                <a:solidFill>
                  <a:srgbClr val="FF0000"/>
                </a:solidFill>
              </a:rPr>
              <a:t>5PLfK5lTW6qENDYq1I8LIb’: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901" y="1825625"/>
            <a:ext cx="42821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and metadata for a metadata ID=‘5PLfK5lTW6qENDYq1I8LIb’: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772" y="1825625"/>
            <a:ext cx="73544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Revisions listed: </a:t>
            </a:r>
            <a:r>
              <a:rPr lang="en-US" sz="3200" dirty="0" err="1" smtClean="0">
                <a:solidFill>
                  <a:srgbClr val="FF0000"/>
                </a:solidFill>
              </a:rPr>
              <a:t>blockAddress</a:t>
            </a:r>
            <a:r>
              <a:rPr lang="en-US" sz="3200" dirty="0" smtClean="0">
                <a:solidFill>
                  <a:srgbClr val="FF0000"/>
                </a:solidFill>
              </a:rPr>
              <a:t> and Data for the </a:t>
            </a:r>
            <a:r>
              <a:rPr lang="en-US" sz="3200" dirty="0" err="1" smtClean="0">
                <a:solidFill>
                  <a:srgbClr val="FF0000"/>
                </a:solidFill>
              </a:rPr>
              <a:t>metadataID</a:t>
            </a:r>
            <a:r>
              <a:rPr lang="en-US" sz="3200" dirty="0">
                <a:solidFill>
                  <a:srgbClr val="FF0000"/>
                </a:solidFill>
              </a:rPr>
              <a:t>= ‘5PLfK5lTW6qENDYq1I8LIb’ </a:t>
            </a:r>
            <a:r>
              <a:rPr lang="en-US" sz="3200" dirty="0" smtClean="0">
                <a:solidFill>
                  <a:srgbClr val="FF0000"/>
                </a:solidFill>
              </a:rPr>
              <a:t>, whose </a:t>
            </a:r>
            <a:r>
              <a:rPr lang="en-US" sz="3200" dirty="0" err="1" smtClean="0">
                <a:solidFill>
                  <a:srgbClr val="FF0000"/>
                </a:solidFill>
              </a:rPr>
              <a:t>ClaimID</a:t>
            </a:r>
            <a:r>
              <a:rPr lang="en-US" sz="3200" dirty="0" smtClean="0">
                <a:solidFill>
                  <a:srgbClr val="FF0000"/>
                </a:solidFill>
              </a:rPr>
              <a:t>= ‘Claim904’. Multiple revisions on the original value, for the Claim904.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:"6xA6iQ1MmqfL5MS1ReOM7d",sequenceNo:16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</a:t>
            </a:r>
            <a:r>
              <a:rPr lang="en-US" dirty="0"/>
              <a:t>{ClaimID:"Claim904",PolicyID:"Policy202",ClaimDate:"2019-09-7",ClaimAmount:"792.03",PaidAmount:"0",PaidDate:"",Status:"Pending"}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Revision1</a:t>
            </a:r>
            <a:r>
              <a:rPr lang="en-US" dirty="0" smtClean="0"/>
              <a:t> - </a:t>
            </a: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:"6xA6iQ1MmqfL5MS1ReOM7d",sequenceNo:19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{</a:t>
            </a:r>
            <a:r>
              <a:rPr lang="en-US" dirty="0"/>
              <a:t>ClaimID:"Claim904",PolicyID:"Policy202",ClaimDate:"2019-09-7",ClaimAmount:"792.03",PaidDate:"",Status:"Pending",PaidAmount:"600.00"}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Revision2</a:t>
            </a:r>
            <a:r>
              <a:rPr lang="en-US" dirty="0" smtClean="0"/>
              <a:t> - </a:t>
            </a: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:"6xA6iQ1MmqfL5MS1ReOM7d",sequenceNo:20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</a:t>
            </a:r>
            <a:r>
              <a:rPr lang="en-US" dirty="0"/>
              <a:t>{ClaimID:"Claim904",PolicyID:"Policy202",ClaimDate:"2019-09-7",ClaimAmount:"792.03",PaidDate:"",PaidAmount:"600.00",Status:"In Review"}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Revision3</a:t>
            </a:r>
            <a:r>
              <a:rPr lang="en-US" dirty="0" smtClean="0"/>
              <a:t> - </a:t>
            </a: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:"6xA6iQ1MmqfL5MS1ReOM7d",sequenceNo:26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</a:t>
            </a:r>
            <a:r>
              <a:rPr lang="en-US" dirty="0"/>
              <a:t>{ClaimID:"Claim904",PolicyID:"Policy202",ClaimDate:"2019-09-7",ClaimAmount:"792.03",PaidDate:"",Status:"In Review",PaidAmount:"700.00"}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Revision4</a:t>
            </a:r>
            <a:r>
              <a:rPr lang="en-US" dirty="0" smtClean="0"/>
              <a:t> - </a:t>
            </a: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:"6xA6iQ1MmqfL5MS1ReOM7d",sequenceNo:27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</a:t>
            </a:r>
            <a:r>
              <a:rPr lang="en-US" dirty="0"/>
              <a:t>{ClaimID:"Claim904",PolicyID:"Policy202",ClaimDate:"2019-09-7",ClaimAmount:"792.03",PaidDate:"",PaidAmount:"700.00",Status:"Processed"}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Revision5</a:t>
            </a:r>
            <a:r>
              <a:rPr lang="en-US" dirty="0" smtClean="0"/>
              <a:t> - </a:t>
            </a: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:"6xA6iQ1MmqfL5MS1ReOM7d",sequenceNo:31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</a:t>
            </a:r>
            <a:r>
              <a:rPr lang="en-US" dirty="0"/>
              <a:t>{ClaimID:"Claim904",PolicyID:"Policy202",ClaimDate:"2019-09-7",ClaimAmount:"792.03",PaidAmount:"700.00",Status:"Processed",PaidDate:"2020-09-29"}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Revision6</a:t>
            </a:r>
            <a:r>
              <a:rPr lang="en-US" dirty="0" smtClean="0"/>
              <a:t> - </a:t>
            </a:r>
            <a:r>
              <a:rPr lang="en-US" dirty="0" err="1" smtClean="0"/>
              <a:t>blockAddress</a:t>
            </a:r>
            <a:r>
              <a:rPr lang="en-US" dirty="0" smtClean="0"/>
              <a:t>: {strandId</a:t>
            </a:r>
            <a:r>
              <a:rPr lang="en-US" dirty="0"/>
              <a:t>:"6xA6iQ1MmqfL5MS1ReOM7d",sequenceNo:34</a:t>
            </a:r>
            <a:r>
              <a:rPr lang="en-US" dirty="0" smtClean="0"/>
              <a:t>} – </a:t>
            </a:r>
          </a:p>
          <a:p>
            <a:pPr marL="0" indent="0">
              <a:buNone/>
            </a:pPr>
            <a:r>
              <a:rPr lang="en-US" dirty="0" smtClean="0"/>
              <a:t>Data: </a:t>
            </a:r>
            <a:r>
              <a:rPr lang="en-US" dirty="0"/>
              <a:t>{ClaimID:"Claim904",PolicyID:"Policy202",ClaimDate:"2019-09-7",ClaimAmount:"792.03",PaidAmount:"700.00",PaidDate:"2020-09-29",Status:"Paid"}</a:t>
            </a:r>
          </a:p>
        </p:txBody>
      </p:sp>
    </p:spTree>
    <p:extLst>
      <p:ext uri="{BB962C8B-B14F-4D97-AF65-F5344CB8AC3E}">
        <p14:creationId xmlns:p14="http://schemas.microsoft.com/office/powerpoint/2010/main" val="1914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Downloaded Digests, after sets of different blocks of transactions: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9766"/>
            <a:ext cx="10515600" cy="310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40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Step-8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Verifying a Transaction </a:t>
            </a:r>
            <a:r>
              <a:rPr lang="en-US" dirty="0" smtClean="0">
                <a:solidFill>
                  <a:srgbClr val="FF0000"/>
                </a:solidFill>
              </a:rPr>
              <a:t> - Verify </a:t>
            </a:r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blockAddress’s</a:t>
            </a:r>
            <a:r>
              <a:rPr lang="en-US" dirty="0">
                <a:solidFill>
                  <a:srgbClr val="FF0000"/>
                </a:solidFill>
              </a:rPr>
              <a:t> of the transactions of a document in the Ledger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Go to QLDB Verification: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900" y="1825625"/>
            <a:ext cx="9456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Choose the Ledger, </a:t>
            </a:r>
            <a:r>
              <a:rPr lang="en-US" dirty="0" err="1" smtClean="0">
                <a:solidFill>
                  <a:srgbClr val="FF0000"/>
                </a:solidFill>
              </a:rPr>
              <a:t>DocumentID</a:t>
            </a:r>
            <a:r>
              <a:rPr lang="en-US" dirty="0" smtClean="0">
                <a:solidFill>
                  <a:srgbClr val="FF0000"/>
                </a:solidFill>
              </a:rPr>
              <a:t>, Block address and the Digest, which we need to verify: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197" y="1825625"/>
            <a:ext cx="7993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Scenario-1: </a:t>
            </a:r>
            <a:r>
              <a:rPr lang="en-US" dirty="0" smtClean="0">
                <a:solidFill>
                  <a:srgbClr val="FF0000"/>
                </a:solidFill>
              </a:rPr>
              <a:t>Block address </a:t>
            </a:r>
            <a:r>
              <a:rPr lang="en-US" dirty="0">
                <a:solidFill>
                  <a:srgbClr val="FF0000"/>
                </a:solidFill>
              </a:rPr>
              <a:t>is less than the Sequence number of the Digest. A +</a:t>
            </a:r>
            <a:r>
              <a:rPr lang="en-US" dirty="0" err="1">
                <a:solidFill>
                  <a:srgbClr val="FF0000"/>
                </a:solidFill>
              </a:rPr>
              <a:t>ve</a:t>
            </a:r>
            <a:r>
              <a:rPr lang="en-US" dirty="0">
                <a:solidFill>
                  <a:srgbClr val="FF0000"/>
                </a:solidFill>
              </a:rPr>
              <a:t> scenario.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883" y="1825625"/>
            <a:ext cx="57422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Long screenshot for more details: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021" y="1825625"/>
            <a:ext cx="2211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Successfully verified: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845" y="1825625"/>
            <a:ext cx="88923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Ledger: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5021"/>
            <a:ext cx="10515600" cy="30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Scenario-2: Block address is higher than the Sequence number of the Digest. </a:t>
            </a:r>
            <a:r>
              <a:rPr lang="en-US" dirty="0">
                <a:solidFill>
                  <a:srgbClr val="FF0000"/>
                </a:solidFill>
              </a:rPr>
              <a:t>A –</a:t>
            </a:r>
            <a:r>
              <a:rPr lang="en-US" dirty="0" err="1">
                <a:solidFill>
                  <a:srgbClr val="FF0000"/>
                </a:solidFill>
              </a:rPr>
              <a:t>ve</a:t>
            </a:r>
            <a:r>
              <a:rPr lang="en-US" dirty="0">
                <a:solidFill>
                  <a:srgbClr val="FF0000"/>
                </a:solidFill>
              </a:rPr>
              <a:t> scenario.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496" y="1825625"/>
            <a:ext cx="79910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Scenario-3: Block address </a:t>
            </a:r>
            <a:r>
              <a:rPr lang="en-US" sz="3200" dirty="0">
                <a:solidFill>
                  <a:srgbClr val="FF0000"/>
                </a:solidFill>
              </a:rPr>
              <a:t>is </a:t>
            </a:r>
            <a:r>
              <a:rPr lang="en-US" sz="3200" dirty="0" smtClean="0">
                <a:solidFill>
                  <a:srgbClr val="FF0000"/>
                </a:solidFill>
              </a:rPr>
              <a:t>less than </a:t>
            </a:r>
            <a:r>
              <a:rPr lang="en-US" sz="3200" dirty="0">
                <a:solidFill>
                  <a:srgbClr val="FF0000"/>
                </a:solidFill>
              </a:rPr>
              <a:t>the Sequence number of the </a:t>
            </a:r>
            <a:r>
              <a:rPr lang="en-US" sz="3200" dirty="0" smtClean="0">
                <a:solidFill>
                  <a:srgbClr val="FF0000"/>
                </a:solidFill>
              </a:rPr>
              <a:t>Digest (A +</a:t>
            </a:r>
            <a:r>
              <a:rPr lang="en-US" sz="3200" dirty="0" err="1" smtClean="0">
                <a:solidFill>
                  <a:srgbClr val="FF0000"/>
                </a:solidFill>
              </a:rPr>
              <a:t>ve</a:t>
            </a:r>
            <a:r>
              <a:rPr lang="en-US" sz="3200" dirty="0" smtClean="0">
                <a:solidFill>
                  <a:srgbClr val="FF0000"/>
                </a:solidFill>
              </a:rPr>
              <a:t> scenario, with different </a:t>
            </a:r>
            <a:r>
              <a:rPr lang="en-US" sz="3200" dirty="0" err="1" smtClean="0">
                <a:solidFill>
                  <a:srgbClr val="FF0000"/>
                </a:solidFill>
              </a:rPr>
              <a:t>BlockID</a:t>
            </a:r>
            <a:r>
              <a:rPr lang="en-US" sz="3200" dirty="0" smtClean="0">
                <a:solidFill>
                  <a:srgbClr val="FF0000"/>
                </a:solidFill>
              </a:rPr>
              <a:t> and within the Sequence number of the digest).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056" y="1825625"/>
            <a:ext cx="8107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Successfully verified: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553" y="1825625"/>
            <a:ext cx="89988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Identified the given </a:t>
            </a:r>
            <a:r>
              <a:rPr lang="en-US" dirty="0" err="1" smtClean="0">
                <a:solidFill>
                  <a:srgbClr val="FF0000"/>
                </a:solidFill>
              </a:rPr>
              <a:t>blockAddress</a:t>
            </a:r>
            <a:r>
              <a:rPr lang="en-US" dirty="0" smtClean="0">
                <a:solidFill>
                  <a:srgbClr val="FF0000"/>
                </a:solidFill>
              </a:rPr>
              <a:t> as revision5 on the Claim904: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647" y="1825625"/>
            <a:ext cx="88747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More details in the long screenshot: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021" y="1825625"/>
            <a:ext cx="2211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0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Scenario-4: Tampered hash in the Digest, with correct </a:t>
            </a:r>
            <a:r>
              <a:rPr lang="en-US" dirty="0" err="1" smtClean="0">
                <a:solidFill>
                  <a:srgbClr val="FF0000"/>
                </a:solidFill>
              </a:rPr>
              <a:t>blockAddress</a:t>
            </a:r>
            <a:r>
              <a:rPr lang="en-US" dirty="0" smtClean="0">
                <a:solidFill>
                  <a:srgbClr val="FF0000"/>
                </a:solidFill>
              </a:rPr>
              <a:t>. A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dirty="0" err="1">
                <a:solidFill>
                  <a:srgbClr val="FF0000"/>
                </a:solidFill>
              </a:rPr>
              <a:t>ve</a:t>
            </a:r>
            <a:r>
              <a:rPr lang="en-US" dirty="0">
                <a:solidFill>
                  <a:srgbClr val="FF0000"/>
                </a:solidFill>
              </a:rPr>
              <a:t> scenario.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6872"/>
            <a:ext cx="10515600" cy="28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Chosen the latest Digest and tampered the hash and renamed the downloaded Digest file: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3688"/>
            <a:ext cx="10515600" cy="19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Tampered hash will get auto validated and will not allow to Verify: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61" y="1825625"/>
            <a:ext cx="8246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Scenario-5: Invalid </a:t>
            </a:r>
            <a:r>
              <a:rPr lang="en-US" dirty="0" err="1" smtClean="0">
                <a:solidFill>
                  <a:srgbClr val="FF0000"/>
                </a:solidFill>
              </a:rPr>
              <a:t>blockAddress</a:t>
            </a:r>
            <a:r>
              <a:rPr lang="en-US" dirty="0" smtClean="0">
                <a:solidFill>
                  <a:srgbClr val="FF0000"/>
                </a:solidFill>
              </a:rPr>
              <a:t> with correct Digest. A –</a:t>
            </a:r>
            <a:r>
              <a:rPr lang="en-US" dirty="0" err="1" smtClean="0">
                <a:solidFill>
                  <a:srgbClr val="FF0000"/>
                </a:solidFill>
              </a:rPr>
              <a:t>ve</a:t>
            </a:r>
            <a:r>
              <a:rPr lang="en-US" dirty="0" smtClean="0">
                <a:solidFill>
                  <a:srgbClr val="FF0000"/>
                </a:solidFill>
              </a:rPr>
              <a:t> scenario.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0479" y="1825625"/>
            <a:ext cx="29710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Scenario-5: Block address should be lower than the Digest tip address, in a +</a:t>
            </a:r>
            <a:r>
              <a:rPr lang="en-US" sz="3200" dirty="0" err="1" smtClean="0">
                <a:solidFill>
                  <a:srgbClr val="FF0000"/>
                </a:solidFill>
              </a:rPr>
              <a:t>ve</a:t>
            </a:r>
            <a:r>
              <a:rPr lang="en-US" sz="3200" dirty="0" smtClean="0">
                <a:solidFill>
                  <a:srgbClr val="FF0000"/>
                </a:solidFill>
              </a:rPr>
              <a:t> scenario. This is the 6</a:t>
            </a:r>
            <a:r>
              <a:rPr lang="en-US" sz="3200" baseline="30000" dirty="0" smtClean="0">
                <a:solidFill>
                  <a:srgbClr val="FF0000"/>
                </a:solidFill>
              </a:rPr>
              <a:t>th</a:t>
            </a:r>
            <a:r>
              <a:rPr lang="en-US" sz="3200" dirty="0" smtClean="0">
                <a:solidFill>
                  <a:srgbClr val="FF0000"/>
                </a:solidFill>
              </a:rPr>
              <a:t> Revision for the Claim904.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256" y="1825625"/>
            <a:ext cx="63374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Fill in the details: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768"/>
            <a:ext cx="10515600" cy="39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Successfully verified, and identifies the given </a:t>
            </a:r>
            <a:r>
              <a:rPr lang="en-US" dirty="0" err="1" smtClean="0">
                <a:solidFill>
                  <a:srgbClr val="FF0000"/>
                </a:solidFill>
              </a:rPr>
              <a:t>blockAddress</a:t>
            </a:r>
            <a:r>
              <a:rPr lang="en-US" dirty="0" smtClean="0">
                <a:solidFill>
                  <a:srgbClr val="FF0000"/>
                </a:solidFill>
              </a:rPr>
              <a:t> as revison6: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9297" y="1825625"/>
            <a:ext cx="21734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Appendix: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https://github.com/subbugh/aws-qldb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://aws.amazon.com/qldb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docs.aws.amazon.com/qldb/index.html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https://aws.amazon.com/qldb/features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docs.aws.amazon.com/qldb/latest/developerguide/what-is.html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docs.aws.amazon.com/qldb/latest/developerguide/ql-reference.docs.html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docs.aws.amazon.com/qldb/latest/developerguide/getting-started.java.tutorial.html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partiql.org/tutorial.html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https://aws.amazon.com/qldb/features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9"/>
              </a:rPr>
              <a:t>https://aws.amazon.com/qldb/faqs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Ledger created: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7399"/>
            <a:ext cx="10515600" cy="38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A4143434AB2D479BEAF00D761647BA" ma:contentTypeVersion="7" ma:contentTypeDescription="Create a new document." ma:contentTypeScope="" ma:versionID="ce1f44a50a97a81a3ba7191125192ec1">
  <xsd:schema xmlns:xsd="http://www.w3.org/2001/XMLSchema" xmlns:xs="http://www.w3.org/2001/XMLSchema" xmlns:p="http://schemas.microsoft.com/office/2006/metadata/properties" xmlns:ns2="af7717d0-65ad-4de5-aa01-07a399f026b5" xmlns:ns3="da1a2cb0-b244-440b-90a5-b34f746c2889" targetNamespace="http://schemas.microsoft.com/office/2006/metadata/properties" ma:root="true" ma:fieldsID="9b6665a5bc0aeefed93b8aa39bafc98b" ns2:_="" ns3:_="">
    <xsd:import namespace="af7717d0-65ad-4de5-aa01-07a399f026b5"/>
    <xsd:import namespace="da1a2cb0-b244-440b-90a5-b34f746c28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717d0-65ad-4de5-aa01-07a399f02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a2cb0-b244-440b-90a5-b34f746c28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7FEAD9-4AD2-4806-89DA-C14700142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7717d0-65ad-4de5-aa01-07a399f026b5"/>
    <ds:schemaRef ds:uri="da1a2cb0-b244-440b-90a5-b34f746c28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F88388-CC2A-42E6-B71E-43BBA785CCA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a1a2cb0-b244-440b-90a5-b34f746c2889"/>
    <ds:schemaRef ds:uri="http://purl.org/dc/terms/"/>
    <ds:schemaRef ds:uri="http://schemas.openxmlformats.org/package/2006/metadata/core-properties"/>
    <ds:schemaRef ds:uri="af7717d0-65ad-4de5-aa01-07a399f026b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DFEC67-2E2F-4DEE-9651-541A6DAE71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19465</TotalTime>
  <Words>1419</Words>
  <Application>Microsoft Office PowerPoint</Application>
  <PresentationFormat>Widescreen</PresentationFormat>
  <Paragraphs>172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AWS – Amazon Quantum Ledger Database (QLDB) – Hands-on guide/ Case Study/ Use Case.</vt:lpstr>
      <vt:lpstr>QLDB Features:</vt:lpstr>
      <vt:lpstr>QLDB Architecture: Streaming Capability.</vt:lpstr>
      <vt:lpstr>Details of the Case Study:</vt:lpstr>
      <vt:lpstr>Steps, Hands-on activity:</vt:lpstr>
      <vt:lpstr>Step-1: Go to QLDB AWS services:</vt:lpstr>
      <vt:lpstr>Create Ledger:</vt:lpstr>
      <vt:lpstr>Fill in the details:</vt:lpstr>
      <vt:lpstr>Ledger created:</vt:lpstr>
      <vt:lpstr>View of the Created Ledger:</vt:lpstr>
      <vt:lpstr>Step-2: Go to Query Editor – choose the Ledger:</vt:lpstr>
      <vt:lpstr>Query executed, Customers table is created: </vt:lpstr>
      <vt:lpstr>Query executed, Policies table is created: </vt:lpstr>
      <vt:lpstr>Query executed, Claims table is created: </vt:lpstr>
      <vt:lpstr>Step-3: Create Indexes on all the tables:</vt:lpstr>
      <vt:lpstr>Create Index on the Customers table:</vt:lpstr>
      <vt:lpstr>Create Index on the Policies table as below: Similarly create the index on the Claims table.</vt:lpstr>
      <vt:lpstr>Step-4: Insert the sample data on all the three tables. Scripts are pushed in my github branch https://github.com/subbugh/aws-qldb:</vt:lpstr>
      <vt:lpstr>Sample data is inserted into the Customers table and three DocumentID’s are created:</vt:lpstr>
      <vt:lpstr>Sample data is inserted into the Policies table and relevant DocumentID’s are created:</vt:lpstr>
      <vt:lpstr>Sample data is inserted into the Claims table and relevant DocumentID’s are created:</vt:lpstr>
      <vt:lpstr>View the list of Recent Queries:</vt:lpstr>
      <vt:lpstr>View the list of Saved queries:</vt:lpstr>
      <vt:lpstr>PowerPoint Presentation</vt:lpstr>
      <vt:lpstr>SetOfUpdates-1:  update Claims set PaidAmount=‘600.00’ where ClaimID=‘Claim904’.</vt:lpstr>
      <vt:lpstr>SetOfUpdates-1: update Claims set Status=‘In Review’ where ClaimID=‘Claim904’:</vt:lpstr>
      <vt:lpstr>SetOfUpdates-1: select * from Claims: See the updated values of PaidAmount and the Status.</vt:lpstr>
      <vt:lpstr>PowerPoint Presentation</vt:lpstr>
      <vt:lpstr>Get Digest-1: Choose the Ledger and Click on the Digest.</vt:lpstr>
      <vt:lpstr>Specify the path to Save the Digest on your system:</vt:lpstr>
      <vt:lpstr>Digest-1, is downloaded:</vt:lpstr>
      <vt:lpstr>Rename the Digest-1, downloaded to a meaningful name, so that which will be easy to verify in the Step-8.</vt:lpstr>
      <vt:lpstr>View of a downloaded Digest-1:</vt:lpstr>
      <vt:lpstr>PowerPoint Presentation</vt:lpstr>
      <vt:lpstr>Get metadata of Claims table:  select * from _ql_committed_Claims</vt:lpstr>
      <vt:lpstr>View as Ion for a specific ClaimsID:</vt:lpstr>
      <vt:lpstr>Get the metadata ID for a specific ClaimsID:</vt:lpstr>
      <vt:lpstr>PowerPoint Presentation</vt:lpstr>
      <vt:lpstr>Check the history of a ClaimsID, using its metadata ID:  select * from history(Claims) as c where c.metadata.id='5PLfK5lTW6qENDYq1I8LIb'</vt:lpstr>
      <vt:lpstr>Claims table history for a specific ClaimsID:</vt:lpstr>
      <vt:lpstr>PowerPoint Presentation</vt:lpstr>
      <vt:lpstr>SetOfUpdates-2: update Claims set PaidAmount='700.00' where ClaimID='Claim904‘:</vt:lpstr>
      <vt:lpstr>Validate the changes:</vt:lpstr>
      <vt:lpstr>SetOfUpdates-2: update Claims set PaidDate='2020-09-29' where ClaimID='Claim904‘:</vt:lpstr>
      <vt:lpstr>Validate the changes:</vt:lpstr>
      <vt:lpstr>SetOfUpdates-2: update Claims set Status='Processed' where ClaimID='Claim904‘:</vt:lpstr>
      <vt:lpstr>Crosscheck the updated value in the Claims table:</vt:lpstr>
      <vt:lpstr>Crosscheck the updated value in the Claims table:</vt:lpstr>
      <vt:lpstr>PowerPoint Presentation</vt:lpstr>
      <vt:lpstr>“Get Digest-2”, after the SetOfUpdates-2.</vt:lpstr>
      <vt:lpstr>Rename the downloaded Digest-2 text file to proper name as below:</vt:lpstr>
      <vt:lpstr>PowerPoint Presentation</vt:lpstr>
      <vt:lpstr>SetOfUpdates-3: update Claims set Status='Paid' where ClaimID='Claim904'</vt:lpstr>
      <vt:lpstr>Select * from Claims:</vt:lpstr>
      <vt:lpstr>PowerPoint Presentation</vt:lpstr>
      <vt:lpstr>Get Digest-3, after the claim status updated to Paid for the Claim904:</vt:lpstr>
      <vt:lpstr>PowerPoint Presentation</vt:lpstr>
      <vt:lpstr>select * from history(Claims) as c where c.metadata.id='5PLfK5lTW6qENDYq1I8LIb'</vt:lpstr>
      <vt:lpstr>Blockaddress and hash, for a metadata ID=‘5PLfK5lTW6qENDYq1I8LIb’:</vt:lpstr>
      <vt:lpstr>Data and metadata for a metadata ID=‘5PLfK5lTW6qENDYq1I8LIb’:</vt:lpstr>
      <vt:lpstr>Data and metadata for a metadata ID=‘5PLfK5lTW6qENDYq1I8LIb’:</vt:lpstr>
      <vt:lpstr>Revisions listed: blockAddress and Data for the metadataID= ‘5PLfK5lTW6qENDYq1I8LIb’ , whose ClaimID= ‘Claim904’. Multiple revisions on the original value, for the Claim904.</vt:lpstr>
      <vt:lpstr>Downloaded Digests, after sets of different blocks of transactions:</vt:lpstr>
      <vt:lpstr>Step-8: Verifying a Transaction  - Verify the blockAddress’s of the transactions of a document in the Ledger.</vt:lpstr>
      <vt:lpstr>Go to QLDB Verification:</vt:lpstr>
      <vt:lpstr>Choose the Ledger, DocumentID, Block address and the Digest, which we need to verify:</vt:lpstr>
      <vt:lpstr>Scenario-1: Block address is less than the Sequence number of the Digest. A +ve scenario.</vt:lpstr>
      <vt:lpstr>Long screenshot for more details:</vt:lpstr>
      <vt:lpstr>Successfully verified:</vt:lpstr>
      <vt:lpstr>Scenario-2: Block address is higher than the Sequence number of the Digest. A –ve scenario.</vt:lpstr>
      <vt:lpstr>Scenario-3: Block address is less than the Sequence number of the Digest (A +ve scenario, with different BlockID and within the Sequence number of the digest).</vt:lpstr>
      <vt:lpstr>Successfully verified:</vt:lpstr>
      <vt:lpstr>Identified the given blockAddress as revision5 on the Claim904:</vt:lpstr>
      <vt:lpstr>More details in the long screenshot:</vt:lpstr>
      <vt:lpstr>Scenario-4: Tampered hash in the Digest, with correct blockAddress. A –ve scenario.</vt:lpstr>
      <vt:lpstr>Chosen the latest Digest and tampered the hash and renamed the downloaded Digest file:</vt:lpstr>
      <vt:lpstr>Tampered hash will get auto validated and will not allow to Verify:</vt:lpstr>
      <vt:lpstr>Scenario-5: Invalid blockAddress with correct Digest. A –ve scenario.</vt:lpstr>
      <vt:lpstr>Scenario-5: Block address should be lower than the Digest tip address, in a +ve scenario. This is the 6th Revision for the Claim904.</vt:lpstr>
      <vt:lpstr>Successfully verified, and identifies the given blockAddress as revison6:</vt:lpstr>
      <vt:lpstr>Appendix: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Vemala, Subramanyam</dc:creator>
  <cp:lastModifiedBy>Vemala, Subramanyam</cp:lastModifiedBy>
  <cp:revision>1474</cp:revision>
  <dcterms:created xsi:type="dcterms:W3CDTF">2020-06-08T13:03:43Z</dcterms:created>
  <dcterms:modified xsi:type="dcterms:W3CDTF">2020-10-05T13:41:16Z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0x01010091A4143434AB2D479BEAF00D761647BA</vt:lpwstr>
  </property>
</Properties>
</file>